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6" r:id="rId5"/>
    <p:sldId id="294" r:id="rId6"/>
    <p:sldId id="296" r:id="rId7"/>
    <p:sldId id="277" r:id="rId8"/>
    <p:sldId id="288" r:id="rId9"/>
    <p:sldId id="282" r:id="rId10"/>
    <p:sldId id="278" r:id="rId11"/>
    <p:sldId id="290" r:id="rId12"/>
    <p:sldId id="293" r:id="rId13"/>
    <p:sldId id="295" r:id="rId14"/>
    <p:sldId id="292"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DA755F-D4D3-48C9-805B-577CA24297E6}" v="4" dt="2020-12-19T04:36:05.8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6" d="100"/>
          <a:sy n="86" d="100"/>
        </p:scale>
        <p:origin x="126" y="186"/>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lard, Robert Douglass Beaumont" userId="ec6fbd10-3a3b-451f-90a8-e4d1d97d4e76" providerId="ADAL" clId="{DDDA755F-D4D3-48C9-805B-577CA24297E6}"/>
    <pc:docChg chg="custSel addSld delSld modSld">
      <pc:chgData name="Ballard, Robert Douglass Beaumont" userId="ec6fbd10-3a3b-451f-90a8-e4d1d97d4e76" providerId="ADAL" clId="{DDDA755F-D4D3-48C9-805B-577CA24297E6}" dt="2020-12-19T04:44:21.847" v="363" actId="2711"/>
      <pc:docMkLst>
        <pc:docMk/>
      </pc:docMkLst>
      <pc:sldChg chg="modSp mod">
        <pc:chgData name="Ballard, Robert Douglass Beaumont" userId="ec6fbd10-3a3b-451f-90a8-e4d1d97d4e76" providerId="ADAL" clId="{DDDA755F-D4D3-48C9-805B-577CA24297E6}" dt="2020-12-19T04:23:37.618" v="39" actId="1076"/>
        <pc:sldMkLst>
          <pc:docMk/>
          <pc:sldMk cId="822569134" sldId="277"/>
        </pc:sldMkLst>
        <pc:spChg chg="mod">
          <ac:chgData name="Ballard, Robert Douglass Beaumont" userId="ec6fbd10-3a3b-451f-90a8-e4d1d97d4e76" providerId="ADAL" clId="{DDDA755F-D4D3-48C9-805B-577CA24297E6}" dt="2020-12-19T04:23:27.044" v="37" actId="1076"/>
          <ac:spMkLst>
            <pc:docMk/>
            <pc:sldMk cId="822569134" sldId="277"/>
            <ac:spMk id="44" creationId="{7E139379-1914-4446-8D6D-984A47041A54}"/>
          </ac:spMkLst>
        </pc:spChg>
        <pc:spChg chg="mod">
          <ac:chgData name="Ballard, Robert Douglass Beaumont" userId="ec6fbd10-3a3b-451f-90a8-e4d1d97d4e76" providerId="ADAL" clId="{DDDA755F-D4D3-48C9-805B-577CA24297E6}" dt="2020-12-19T04:23:04.465" v="34" actId="1076"/>
          <ac:spMkLst>
            <pc:docMk/>
            <pc:sldMk cId="822569134" sldId="277"/>
            <ac:spMk id="45" creationId="{F79B51BB-1B30-4ED8-B26D-21EE8BC675B2}"/>
          </ac:spMkLst>
        </pc:spChg>
        <pc:spChg chg="mod">
          <ac:chgData name="Ballard, Robert Douglass Beaumont" userId="ec6fbd10-3a3b-451f-90a8-e4d1d97d4e76" providerId="ADAL" clId="{DDDA755F-D4D3-48C9-805B-577CA24297E6}" dt="2020-12-19T04:22:54.517" v="32" actId="1076"/>
          <ac:spMkLst>
            <pc:docMk/>
            <pc:sldMk cId="822569134" sldId="277"/>
            <ac:spMk id="47" creationId="{1751D31D-3535-411D-8BAC-95CCC90AB185}"/>
          </ac:spMkLst>
        </pc:spChg>
        <pc:spChg chg="mod">
          <ac:chgData name="Ballard, Robert Douglass Beaumont" userId="ec6fbd10-3a3b-451f-90a8-e4d1d97d4e76" providerId="ADAL" clId="{DDDA755F-D4D3-48C9-805B-577CA24297E6}" dt="2020-12-19T04:22:59.455" v="33" actId="1076"/>
          <ac:spMkLst>
            <pc:docMk/>
            <pc:sldMk cId="822569134" sldId="277"/>
            <ac:spMk id="48" creationId="{FA4D735A-8F75-4E2A-8F1A-CC303B0718BA}"/>
          </ac:spMkLst>
        </pc:spChg>
        <pc:spChg chg="mod">
          <ac:chgData name="Ballard, Robert Douglass Beaumont" userId="ec6fbd10-3a3b-451f-90a8-e4d1d97d4e76" providerId="ADAL" clId="{DDDA755F-D4D3-48C9-805B-577CA24297E6}" dt="2020-12-19T04:23:12.683" v="35" actId="1076"/>
          <ac:spMkLst>
            <pc:docMk/>
            <pc:sldMk cId="822569134" sldId="277"/>
            <ac:spMk id="49" creationId="{54AB9282-0505-49EB-AABF-998083225E3A}"/>
          </ac:spMkLst>
        </pc:spChg>
        <pc:spChg chg="mod">
          <ac:chgData name="Ballard, Robert Douglass Beaumont" userId="ec6fbd10-3a3b-451f-90a8-e4d1d97d4e76" providerId="ADAL" clId="{DDDA755F-D4D3-48C9-805B-577CA24297E6}" dt="2020-12-19T04:23:37.618" v="39" actId="1076"/>
          <ac:spMkLst>
            <pc:docMk/>
            <pc:sldMk cId="822569134" sldId="277"/>
            <ac:spMk id="52" creationId="{A8534162-B6E2-4579-9DAD-AD8DE07459BC}"/>
          </ac:spMkLst>
        </pc:spChg>
        <pc:spChg chg="mod">
          <ac:chgData name="Ballard, Robert Douglass Beaumont" userId="ec6fbd10-3a3b-451f-90a8-e4d1d97d4e76" providerId="ADAL" clId="{DDDA755F-D4D3-48C9-805B-577CA24297E6}" dt="2020-12-19T04:23:31.970" v="38" actId="1076"/>
          <ac:spMkLst>
            <pc:docMk/>
            <pc:sldMk cId="822569134" sldId="277"/>
            <ac:spMk id="53" creationId="{E1535E1C-6EBC-45D8-BCE1-D5B947A61FB6}"/>
          </ac:spMkLst>
        </pc:spChg>
        <pc:spChg chg="mod">
          <ac:chgData name="Ballard, Robert Douglass Beaumont" userId="ec6fbd10-3a3b-451f-90a8-e4d1d97d4e76" providerId="ADAL" clId="{DDDA755F-D4D3-48C9-805B-577CA24297E6}" dt="2020-12-19T04:23:20.048" v="36" actId="1076"/>
          <ac:spMkLst>
            <pc:docMk/>
            <pc:sldMk cId="822569134" sldId="277"/>
            <ac:spMk id="54" creationId="{28FF18A5-7B4E-4493-B38D-E732E033F82F}"/>
          </ac:spMkLst>
        </pc:spChg>
      </pc:sldChg>
      <pc:sldChg chg="modSp mod">
        <pc:chgData name="Ballard, Robert Douglass Beaumont" userId="ec6fbd10-3a3b-451f-90a8-e4d1d97d4e76" providerId="ADAL" clId="{DDDA755F-D4D3-48C9-805B-577CA24297E6}" dt="2020-12-19T04:22:16.157" v="30" actId="20577"/>
        <pc:sldMkLst>
          <pc:docMk/>
          <pc:sldMk cId="1061713674" sldId="282"/>
        </pc:sldMkLst>
        <pc:spChg chg="mod">
          <ac:chgData name="Ballard, Robert Douglass Beaumont" userId="ec6fbd10-3a3b-451f-90a8-e4d1d97d4e76" providerId="ADAL" clId="{DDDA755F-D4D3-48C9-805B-577CA24297E6}" dt="2020-12-19T04:22:16.157" v="30" actId="20577"/>
          <ac:spMkLst>
            <pc:docMk/>
            <pc:sldMk cId="1061713674" sldId="282"/>
            <ac:spMk id="12" creationId="{690C1A7A-78BB-48B4-B5CE-2B9C34E5E67B}"/>
          </ac:spMkLst>
        </pc:spChg>
      </pc:sldChg>
      <pc:sldChg chg="del">
        <pc:chgData name="Ballard, Robert Douglass Beaumont" userId="ec6fbd10-3a3b-451f-90a8-e4d1d97d4e76" providerId="ADAL" clId="{DDDA755F-D4D3-48C9-805B-577CA24297E6}" dt="2020-12-19T04:20:25.343" v="0" actId="47"/>
        <pc:sldMkLst>
          <pc:docMk/>
          <pc:sldMk cId="727364193" sldId="283"/>
        </pc:sldMkLst>
      </pc:sldChg>
      <pc:sldChg chg="new del">
        <pc:chgData name="Ballard, Robert Douglass Beaumont" userId="ec6fbd10-3a3b-451f-90a8-e4d1d97d4e76" providerId="ADAL" clId="{DDDA755F-D4D3-48C9-805B-577CA24297E6}" dt="2020-12-19T04:29:37.765" v="41" actId="47"/>
        <pc:sldMkLst>
          <pc:docMk/>
          <pc:sldMk cId="227965853" sldId="295"/>
        </pc:sldMkLst>
      </pc:sldChg>
      <pc:sldChg chg="addSp delSp modSp add mod">
        <pc:chgData name="Ballard, Robert Douglass Beaumont" userId="ec6fbd10-3a3b-451f-90a8-e4d1d97d4e76" providerId="ADAL" clId="{DDDA755F-D4D3-48C9-805B-577CA24297E6}" dt="2020-12-19T04:44:21.847" v="363" actId="2711"/>
        <pc:sldMkLst>
          <pc:docMk/>
          <pc:sldMk cId="3150052326" sldId="295"/>
        </pc:sldMkLst>
        <pc:spChg chg="add mod">
          <ac:chgData name="Ballard, Robert Douglass Beaumont" userId="ec6fbd10-3a3b-451f-90a8-e4d1d97d4e76" providerId="ADAL" clId="{DDDA755F-D4D3-48C9-805B-577CA24297E6}" dt="2020-12-19T04:32:31.396" v="89" actId="14861"/>
          <ac:spMkLst>
            <pc:docMk/>
            <pc:sldMk cId="3150052326" sldId="295"/>
            <ac:spMk id="3" creationId="{CF6F2AF3-B729-474F-AF15-177AB387368D}"/>
          </ac:spMkLst>
        </pc:spChg>
        <pc:spChg chg="mod">
          <ac:chgData name="Ballard, Robert Douglass Beaumont" userId="ec6fbd10-3a3b-451f-90a8-e4d1d97d4e76" providerId="ADAL" clId="{DDDA755F-D4D3-48C9-805B-577CA24297E6}" dt="2020-12-19T04:31:28.879" v="84" actId="1076"/>
          <ac:spMkLst>
            <pc:docMk/>
            <pc:sldMk cId="3150052326" sldId="295"/>
            <ac:spMk id="11" creationId="{4E3F5479-058B-4FA8-92E9-18CAB8CDC5C5}"/>
          </ac:spMkLst>
        </pc:spChg>
        <pc:spChg chg="del mod">
          <ac:chgData name="Ballard, Robert Douglass Beaumont" userId="ec6fbd10-3a3b-451f-90a8-e4d1d97d4e76" providerId="ADAL" clId="{DDDA755F-D4D3-48C9-805B-577CA24297E6}" dt="2020-12-19T04:31:15.808" v="82" actId="478"/>
          <ac:spMkLst>
            <pc:docMk/>
            <pc:sldMk cId="3150052326" sldId="295"/>
            <ac:spMk id="18" creationId="{8BDD0440-2728-4D28-8B65-083E1FC7C3E7}"/>
          </ac:spMkLst>
        </pc:spChg>
        <pc:spChg chg="del">
          <ac:chgData name="Ballard, Robert Douglass Beaumont" userId="ec6fbd10-3a3b-451f-90a8-e4d1d97d4e76" providerId="ADAL" clId="{DDDA755F-D4D3-48C9-805B-577CA24297E6}" dt="2020-12-19T04:31:32.425" v="85" actId="478"/>
          <ac:spMkLst>
            <pc:docMk/>
            <pc:sldMk cId="3150052326" sldId="295"/>
            <ac:spMk id="20" creationId="{457C6F7A-483D-40E4-A218-EBC29B2211DD}"/>
          </ac:spMkLst>
        </pc:spChg>
        <pc:graphicFrameChg chg="add mod modGraphic">
          <ac:chgData name="Ballard, Robert Douglass Beaumont" userId="ec6fbd10-3a3b-451f-90a8-e4d1d97d4e76" providerId="ADAL" clId="{DDDA755F-D4D3-48C9-805B-577CA24297E6}" dt="2020-12-19T04:44:21.847" v="363" actId="2711"/>
          <ac:graphicFrameMkLst>
            <pc:docMk/>
            <pc:sldMk cId="3150052326" sldId="295"/>
            <ac:graphicFrameMk id="4" creationId="{195DF884-E7E3-4F5C-8A70-8E46FCB7A61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12/19/2020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68126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85173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59273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26665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27323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12/19/2020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12/19/2020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938992"/>
          </a:xfrm>
        </p:spPr>
        <p:txBody>
          <a:bodyPr lIns="0" tIns="0" rIns="0" bIns="0" anchor="t">
            <a:spAutoFit/>
          </a:bodyPr>
          <a:lstStyle/>
          <a:p>
            <a:r>
              <a:rPr lang="en-US" b="1" dirty="0">
                <a:solidFill>
                  <a:schemeClr val="bg1"/>
                </a:solidFill>
              </a:rPr>
              <a:t>1033 &amp; 2020</a:t>
            </a:r>
            <a:br>
              <a:rPr lang="en-US" dirty="0">
                <a:solidFill>
                  <a:schemeClr val="bg1"/>
                </a:solidFill>
              </a:rPr>
            </a:br>
            <a:r>
              <a:rPr lang="en-US" sz="4000" dirty="0">
                <a:solidFill>
                  <a:schemeClr val="accent4"/>
                </a:solidFill>
              </a:rPr>
              <a:t>CIS-550: Fall, 2020</a:t>
            </a:r>
            <a:br>
              <a:rPr lang="en-US" sz="4000" dirty="0">
                <a:solidFill>
                  <a:schemeClr val="accent4"/>
                </a:solidFill>
              </a:rPr>
            </a:br>
            <a:r>
              <a:rPr lang="en-US" sz="4000" dirty="0">
                <a:solidFill>
                  <a:schemeClr val="accent4"/>
                </a:solidFill>
              </a:rPr>
              <a:t>Group 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00759" y="25094"/>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229100" y="135099"/>
            <a:ext cx="3733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Selected Query Optimization Statistics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
        <p:nvSpPr>
          <p:cNvPr id="3" name="Rectangle: Rounded Corners 2">
            <a:extLst>
              <a:ext uri="{FF2B5EF4-FFF2-40B4-BE49-F238E27FC236}">
                <a16:creationId xmlns:a16="http://schemas.microsoft.com/office/drawing/2014/main" id="{CF6F2AF3-B729-474F-AF15-177AB387368D}"/>
              </a:ext>
            </a:extLst>
          </p:cNvPr>
          <p:cNvSpPr/>
          <p:nvPr/>
        </p:nvSpPr>
        <p:spPr>
          <a:xfrm>
            <a:off x="204186" y="1305017"/>
            <a:ext cx="11683014" cy="4962602"/>
          </a:xfrm>
          <a:prstGeom prst="roundRect">
            <a:avLst/>
          </a:prstGeom>
          <a:solidFill>
            <a:schemeClr val="accent3">
              <a:lumMod val="50000"/>
            </a:schemeClr>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195DF884-E7E3-4F5C-8A70-8E46FCB7A610}"/>
              </a:ext>
            </a:extLst>
          </p:cNvPr>
          <p:cNvGraphicFramePr>
            <a:graphicFrameLocks noGrp="1"/>
          </p:cNvGraphicFramePr>
          <p:nvPr>
            <p:extLst>
              <p:ext uri="{D42A27DB-BD31-4B8C-83A1-F6EECF244321}">
                <p14:modId xmlns:p14="http://schemas.microsoft.com/office/powerpoint/2010/main" val="4005082456"/>
              </p:ext>
            </p:extLst>
          </p:nvPr>
        </p:nvGraphicFramePr>
        <p:xfrm>
          <a:off x="689811" y="1692814"/>
          <a:ext cx="10892588" cy="4146510"/>
        </p:xfrm>
        <a:graphic>
          <a:graphicData uri="http://schemas.openxmlformats.org/drawingml/2006/table">
            <a:tbl>
              <a:tblPr firstRow="1" bandRow="1">
                <a:tableStyleId>{5C22544A-7EE6-4342-B048-85BDC9FD1C3A}</a:tableStyleId>
              </a:tblPr>
              <a:tblGrid>
                <a:gridCol w="2814097">
                  <a:extLst>
                    <a:ext uri="{9D8B030D-6E8A-4147-A177-3AD203B41FA5}">
                      <a16:colId xmlns:a16="http://schemas.microsoft.com/office/drawing/2014/main" val="3433835"/>
                    </a:ext>
                  </a:extLst>
                </a:gridCol>
                <a:gridCol w="2708343">
                  <a:extLst>
                    <a:ext uri="{9D8B030D-6E8A-4147-A177-3AD203B41FA5}">
                      <a16:colId xmlns:a16="http://schemas.microsoft.com/office/drawing/2014/main" val="2738648130"/>
                    </a:ext>
                  </a:extLst>
                </a:gridCol>
                <a:gridCol w="2764185">
                  <a:extLst>
                    <a:ext uri="{9D8B030D-6E8A-4147-A177-3AD203B41FA5}">
                      <a16:colId xmlns:a16="http://schemas.microsoft.com/office/drawing/2014/main" val="1360833390"/>
                    </a:ext>
                  </a:extLst>
                </a:gridCol>
                <a:gridCol w="2605963">
                  <a:extLst>
                    <a:ext uri="{9D8B030D-6E8A-4147-A177-3AD203B41FA5}">
                      <a16:colId xmlns:a16="http://schemas.microsoft.com/office/drawing/2014/main" val="336160204"/>
                    </a:ext>
                  </a:extLst>
                </a:gridCol>
              </a:tblGrid>
              <a:tr h="691085">
                <a:tc>
                  <a:txBody>
                    <a:bodyPr/>
                    <a:lstStyle/>
                    <a:p>
                      <a:r>
                        <a:rPr lang="en-US" dirty="0"/>
                        <a:t>Query Number</a:t>
                      </a:r>
                    </a:p>
                  </a:txBody>
                  <a:tcPr>
                    <a:solidFill>
                      <a:schemeClr val="accent4">
                        <a:lumMod val="75000"/>
                      </a:schemeClr>
                    </a:solidFill>
                  </a:tcPr>
                </a:tc>
                <a:tc>
                  <a:txBody>
                    <a:bodyPr/>
                    <a:lstStyle/>
                    <a:p>
                      <a:r>
                        <a:rPr lang="en-US" dirty="0"/>
                        <a:t>Pre-Optimization Avg.</a:t>
                      </a:r>
                    </a:p>
                  </a:txBody>
                  <a:tcPr>
                    <a:solidFill>
                      <a:schemeClr val="accent4">
                        <a:lumMod val="75000"/>
                      </a:schemeClr>
                    </a:solidFill>
                  </a:tcPr>
                </a:tc>
                <a:tc>
                  <a:txBody>
                    <a:bodyPr/>
                    <a:lstStyle/>
                    <a:p>
                      <a:r>
                        <a:rPr lang="en-US" dirty="0"/>
                        <a:t>Post-Optimization Avg.</a:t>
                      </a:r>
                    </a:p>
                  </a:txBody>
                  <a:tcPr>
                    <a:solidFill>
                      <a:schemeClr val="accent4">
                        <a:lumMod val="75000"/>
                      </a:schemeClr>
                    </a:solidFill>
                  </a:tcPr>
                </a:tc>
                <a:tc>
                  <a:txBody>
                    <a:bodyPr/>
                    <a:lstStyle/>
                    <a:p>
                      <a:r>
                        <a:rPr lang="en-US" dirty="0"/>
                        <a:t>Percent Change</a:t>
                      </a:r>
                    </a:p>
                  </a:txBody>
                  <a:tcPr>
                    <a:solidFill>
                      <a:schemeClr val="accent4">
                        <a:lumMod val="75000"/>
                      </a:schemeClr>
                    </a:solidFill>
                  </a:tcPr>
                </a:tc>
                <a:extLst>
                  <a:ext uri="{0D108BD9-81ED-4DB2-BD59-A6C34878D82A}">
                    <a16:rowId xmlns:a16="http://schemas.microsoft.com/office/drawing/2014/main" val="1584065409"/>
                  </a:ext>
                </a:extLst>
              </a:tr>
              <a:tr h="691085">
                <a:tc>
                  <a:txBody>
                    <a:bodyPr/>
                    <a:lstStyle/>
                    <a:p>
                      <a:r>
                        <a:rPr lang="en-US" dirty="0">
                          <a:latin typeface="Segoe UI Semibold" panose="020B0702040204020203" pitchFamily="34" charset="0"/>
                          <a:cs typeface="Segoe UI Semibold" panose="020B0702040204020203" pitchFamily="34" charset="0"/>
                        </a:rPr>
                        <a:t>Query 1</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0.449 sec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0.297 sec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-33.8%</a:t>
                      </a:r>
                    </a:p>
                  </a:txBody>
                  <a:tcPr>
                    <a:solidFill>
                      <a:schemeClr val="accent4">
                        <a:lumMod val="60000"/>
                        <a:lumOff val="40000"/>
                      </a:schemeClr>
                    </a:solidFill>
                  </a:tcPr>
                </a:tc>
                <a:extLst>
                  <a:ext uri="{0D108BD9-81ED-4DB2-BD59-A6C34878D82A}">
                    <a16:rowId xmlns:a16="http://schemas.microsoft.com/office/drawing/2014/main" val="1475109319"/>
                  </a:ext>
                </a:extLst>
              </a:tr>
              <a:tr h="691085">
                <a:tc>
                  <a:txBody>
                    <a:bodyPr/>
                    <a:lstStyle/>
                    <a:p>
                      <a:r>
                        <a:rPr lang="en-US" dirty="0">
                          <a:latin typeface="Segoe UI Semibold" panose="020B0702040204020203" pitchFamily="34" charset="0"/>
                          <a:cs typeface="Segoe UI Semibold" panose="020B0702040204020203" pitchFamily="34" charset="0"/>
                        </a:rPr>
                        <a:t>Query 9b</a:t>
                      </a:r>
                    </a:p>
                  </a:txBody>
                  <a:tcPr>
                    <a:solidFill>
                      <a:schemeClr val="accent4">
                        <a:lumMod val="20000"/>
                        <a:lumOff val="80000"/>
                      </a:schemeClr>
                    </a:solidFill>
                  </a:tcPr>
                </a:tc>
                <a:tc>
                  <a:txBody>
                    <a:bodyPr/>
                    <a:lstStyle/>
                    <a:p>
                      <a:r>
                        <a:rPr lang="en-US" dirty="0">
                          <a:latin typeface="Segoe UI Semibold" panose="020B0702040204020203" pitchFamily="34" charset="0"/>
                          <a:cs typeface="Segoe UI Semibold" panose="020B0702040204020203" pitchFamily="34" charset="0"/>
                        </a:rPr>
                        <a:t>9.954 sec</a:t>
                      </a:r>
                    </a:p>
                  </a:txBody>
                  <a:tcPr>
                    <a:solidFill>
                      <a:schemeClr val="accent4">
                        <a:lumMod val="20000"/>
                        <a:lumOff val="80000"/>
                      </a:schemeClr>
                    </a:solidFill>
                  </a:tcPr>
                </a:tc>
                <a:tc>
                  <a:txBody>
                    <a:bodyPr/>
                    <a:lstStyle/>
                    <a:p>
                      <a:r>
                        <a:rPr lang="en-US" dirty="0">
                          <a:latin typeface="Segoe UI Semibold" panose="020B0702040204020203" pitchFamily="34" charset="0"/>
                          <a:cs typeface="Segoe UI Semibold" panose="020B0702040204020203" pitchFamily="34" charset="0"/>
                        </a:rPr>
                        <a:t>0.077 sec</a:t>
                      </a:r>
                    </a:p>
                  </a:txBody>
                  <a:tcPr>
                    <a:solidFill>
                      <a:schemeClr val="accent4">
                        <a:lumMod val="20000"/>
                        <a:lumOff val="80000"/>
                      </a:schemeClr>
                    </a:solidFill>
                  </a:tcPr>
                </a:tc>
                <a:tc>
                  <a:txBody>
                    <a:bodyPr/>
                    <a:lstStyle/>
                    <a:p>
                      <a:r>
                        <a:rPr lang="en-US" dirty="0">
                          <a:latin typeface="Segoe UI Semibold" panose="020B0702040204020203" pitchFamily="34" charset="0"/>
                          <a:cs typeface="Segoe UI Semibold" panose="020B0702040204020203" pitchFamily="34" charset="0"/>
                        </a:rPr>
                        <a:t>-99.2%</a:t>
                      </a:r>
                    </a:p>
                  </a:txBody>
                  <a:tcPr>
                    <a:solidFill>
                      <a:schemeClr val="accent4">
                        <a:lumMod val="20000"/>
                        <a:lumOff val="80000"/>
                      </a:schemeClr>
                    </a:solidFill>
                  </a:tcPr>
                </a:tc>
                <a:extLst>
                  <a:ext uri="{0D108BD9-81ED-4DB2-BD59-A6C34878D82A}">
                    <a16:rowId xmlns:a16="http://schemas.microsoft.com/office/drawing/2014/main" val="2521346895"/>
                  </a:ext>
                </a:extLst>
              </a:tr>
              <a:tr h="691085">
                <a:tc>
                  <a:txBody>
                    <a:bodyPr/>
                    <a:lstStyle/>
                    <a:p>
                      <a:r>
                        <a:rPr lang="en-US" dirty="0">
                          <a:latin typeface="Segoe UI Semibold" panose="020B0702040204020203" pitchFamily="34" charset="0"/>
                          <a:cs typeface="Segoe UI Semibold" panose="020B0702040204020203" pitchFamily="34" charset="0"/>
                        </a:rPr>
                        <a:t>Query 9c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9.175 sec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0.061 sec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-99.3%</a:t>
                      </a:r>
                    </a:p>
                  </a:txBody>
                  <a:tcPr>
                    <a:solidFill>
                      <a:schemeClr val="accent4">
                        <a:lumMod val="60000"/>
                        <a:lumOff val="40000"/>
                      </a:schemeClr>
                    </a:solidFill>
                  </a:tcPr>
                </a:tc>
                <a:extLst>
                  <a:ext uri="{0D108BD9-81ED-4DB2-BD59-A6C34878D82A}">
                    <a16:rowId xmlns:a16="http://schemas.microsoft.com/office/drawing/2014/main" val="4116750953"/>
                  </a:ext>
                </a:extLst>
              </a:tr>
              <a:tr h="691085">
                <a:tc>
                  <a:txBody>
                    <a:bodyPr/>
                    <a:lstStyle/>
                    <a:p>
                      <a:r>
                        <a:rPr lang="en-US" dirty="0">
                          <a:latin typeface="Segoe UI Semibold" panose="020B0702040204020203" pitchFamily="34" charset="0"/>
                          <a:cs typeface="Segoe UI Semibold" panose="020B0702040204020203" pitchFamily="34" charset="0"/>
                        </a:rPr>
                        <a:t>Query 10a</a:t>
                      </a:r>
                    </a:p>
                  </a:txBody>
                  <a:tcPr>
                    <a:solidFill>
                      <a:schemeClr val="accent4">
                        <a:lumMod val="20000"/>
                        <a:lumOff val="80000"/>
                      </a:schemeClr>
                    </a:solidFill>
                  </a:tcPr>
                </a:tc>
                <a:tc>
                  <a:txBody>
                    <a:bodyPr/>
                    <a:lstStyle/>
                    <a:p>
                      <a:r>
                        <a:rPr lang="en-US" dirty="0">
                          <a:latin typeface="Segoe UI Semibold" panose="020B0702040204020203" pitchFamily="34" charset="0"/>
                          <a:cs typeface="Segoe UI Semibold" panose="020B0702040204020203" pitchFamily="34" charset="0"/>
                        </a:rPr>
                        <a:t>0.333 sec</a:t>
                      </a:r>
                    </a:p>
                  </a:txBody>
                  <a:tcPr>
                    <a:solidFill>
                      <a:schemeClr val="accent4">
                        <a:lumMod val="20000"/>
                        <a:lumOff val="80000"/>
                      </a:schemeClr>
                    </a:solidFill>
                  </a:tcPr>
                </a:tc>
                <a:tc>
                  <a:txBody>
                    <a:bodyPr/>
                    <a:lstStyle/>
                    <a:p>
                      <a:r>
                        <a:rPr lang="en-US" dirty="0">
                          <a:latin typeface="Segoe UI Semibold" panose="020B0702040204020203" pitchFamily="34" charset="0"/>
                          <a:cs typeface="Segoe UI Semibold" panose="020B0702040204020203" pitchFamily="34" charset="0"/>
                        </a:rPr>
                        <a:t>0.195 sec</a:t>
                      </a:r>
                    </a:p>
                  </a:txBody>
                  <a:tcPr>
                    <a:solidFill>
                      <a:schemeClr val="accent4">
                        <a:lumMod val="20000"/>
                        <a:lumOff val="80000"/>
                      </a:schemeClr>
                    </a:solidFill>
                  </a:tcPr>
                </a:tc>
                <a:tc>
                  <a:txBody>
                    <a:bodyPr/>
                    <a:lstStyle/>
                    <a:p>
                      <a:r>
                        <a:rPr lang="en-US" dirty="0">
                          <a:latin typeface="Segoe UI Semibold" panose="020B0702040204020203" pitchFamily="34" charset="0"/>
                          <a:cs typeface="Segoe UI Semibold" panose="020B0702040204020203" pitchFamily="34" charset="0"/>
                        </a:rPr>
                        <a:t>-41.3%</a:t>
                      </a:r>
                    </a:p>
                  </a:txBody>
                  <a:tcPr>
                    <a:solidFill>
                      <a:schemeClr val="accent4">
                        <a:lumMod val="20000"/>
                        <a:lumOff val="80000"/>
                      </a:schemeClr>
                    </a:solidFill>
                  </a:tcPr>
                </a:tc>
                <a:extLst>
                  <a:ext uri="{0D108BD9-81ED-4DB2-BD59-A6C34878D82A}">
                    <a16:rowId xmlns:a16="http://schemas.microsoft.com/office/drawing/2014/main" val="3724128932"/>
                  </a:ext>
                </a:extLst>
              </a:tr>
              <a:tr h="691085">
                <a:tc>
                  <a:txBody>
                    <a:bodyPr/>
                    <a:lstStyle/>
                    <a:p>
                      <a:r>
                        <a:rPr lang="en-US" dirty="0">
                          <a:latin typeface="Segoe UI Semibold" panose="020B0702040204020203" pitchFamily="34" charset="0"/>
                          <a:cs typeface="Segoe UI Semibold" panose="020B0702040204020203" pitchFamily="34" charset="0"/>
                        </a:rPr>
                        <a:t>Query 11</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1.150 sec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0.481 sec</a:t>
                      </a:r>
                    </a:p>
                  </a:txBody>
                  <a:tcPr>
                    <a:solidFill>
                      <a:schemeClr val="accent4">
                        <a:lumMod val="60000"/>
                        <a:lumOff val="40000"/>
                      </a:schemeClr>
                    </a:solidFill>
                  </a:tcPr>
                </a:tc>
                <a:tc>
                  <a:txBody>
                    <a:bodyPr/>
                    <a:lstStyle/>
                    <a:p>
                      <a:r>
                        <a:rPr lang="en-US" dirty="0">
                          <a:latin typeface="Segoe UI Semibold" panose="020B0702040204020203" pitchFamily="34" charset="0"/>
                          <a:cs typeface="Segoe UI Semibold" panose="020B0702040204020203" pitchFamily="34" charset="0"/>
                        </a:rPr>
                        <a:t>-58.2%</a:t>
                      </a:r>
                    </a:p>
                  </a:txBody>
                  <a:tcPr>
                    <a:solidFill>
                      <a:schemeClr val="accent4">
                        <a:lumMod val="60000"/>
                        <a:lumOff val="40000"/>
                      </a:schemeClr>
                    </a:solidFill>
                  </a:tcPr>
                </a:tc>
                <a:extLst>
                  <a:ext uri="{0D108BD9-81ED-4DB2-BD59-A6C34878D82A}">
                    <a16:rowId xmlns:a16="http://schemas.microsoft.com/office/drawing/2014/main" val="990456949"/>
                  </a:ext>
                </a:extLst>
              </a:tr>
            </a:tbl>
          </a:graphicData>
        </a:graphic>
      </p:graphicFrame>
    </p:spTree>
    <p:extLst>
      <p:ext uri="{BB962C8B-B14F-4D97-AF65-F5344CB8AC3E}">
        <p14:creationId xmlns:p14="http://schemas.microsoft.com/office/powerpoint/2010/main" val="315005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Stack Structure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
        <p:nvSpPr>
          <p:cNvPr id="3" name="Rectangle: Rounded Corners 2">
            <a:extLst>
              <a:ext uri="{FF2B5EF4-FFF2-40B4-BE49-F238E27FC236}">
                <a16:creationId xmlns:a16="http://schemas.microsoft.com/office/drawing/2014/main" id="{97C77563-E74A-4282-AB8B-CFAF353F4F4E}"/>
              </a:ext>
            </a:extLst>
          </p:cNvPr>
          <p:cNvSpPr/>
          <p:nvPr/>
        </p:nvSpPr>
        <p:spPr>
          <a:xfrm>
            <a:off x="1180729" y="1033924"/>
            <a:ext cx="9667783" cy="4994574"/>
          </a:xfrm>
          <a:prstGeom prst="roundRect">
            <a:avLst/>
          </a:prstGeom>
          <a:solidFill>
            <a:schemeClr val="accent3">
              <a:lumMod val="50000"/>
            </a:schemeClr>
          </a:solidFill>
          <a:effectLst>
            <a:glow rad="228600">
              <a:schemeClr val="accent6">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4079DE0-C57A-49D9-B787-9FE663059BD5}"/>
              </a:ext>
            </a:extLst>
          </p:cNvPr>
          <p:cNvCxnSpPr/>
          <p:nvPr/>
        </p:nvCxnSpPr>
        <p:spPr>
          <a:xfrm>
            <a:off x="1180730" y="2831216"/>
            <a:ext cx="9667783"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a:extLst>
              <a:ext uri="{FF2B5EF4-FFF2-40B4-BE49-F238E27FC236}">
                <a16:creationId xmlns:a16="http://schemas.microsoft.com/office/drawing/2014/main" id="{C1C4489E-0FC5-47A7-907C-D3A727F6465A}"/>
              </a:ext>
            </a:extLst>
          </p:cNvPr>
          <p:cNvCxnSpPr/>
          <p:nvPr/>
        </p:nvCxnSpPr>
        <p:spPr>
          <a:xfrm>
            <a:off x="1180730" y="4337336"/>
            <a:ext cx="9667783" cy="0"/>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F7DCE585-9BD7-46AC-A57F-53A1DB0F48A7}"/>
              </a:ext>
            </a:extLst>
          </p:cNvPr>
          <p:cNvSpPr txBox="1"/>
          <p:nvPr/>
        </p:nvSpPr>
        <p:spPr>
          <a:xfrm>
            <a:off x="2308193" y="1779678"/>
            <a:ext cx="7412854" cy="646331"/>
          </a:xfrm>
          <a:prstGeom prst="rect">
            <a:avLst/>
          </a:prstGeom>
          <a:noFill/>
        </p:spPr>
        <p:txBody>
          <a:bodyPr wrap="square" rtlCol="0">
            <a:spAutoFit/>
          </a:bodyPr>
          <a:lstStyle/>
          <a:p>
            <a:pPr algn="ctr"/>
            <a:r>
              <a:rPr lang="en-US" sz="3600" b="1" dirty="0">
                <a:solidFill>
                  <a:schemeClr val="bg2"/>
                </a:solidFill>
                <a:latin typeface="Segoe UI Black" panose="020B0A02040204020203" pitchFamily="34" charset="0"/>
                <a:ea typeface="Segoe UI Black" panose="020B0A02040204020203" pitchFamily="34" charset="0"/>
              </a:rPr>
              <a:t>MySQL (AWS RDS)</a:t>
            </a:r>
          </a:p>
        </p:txBody>
      </p:sp>
      <p:sp>
        <p:nvSpPr>
          <p:cNvPr id="15" name="TextBox 14">
            <a:extLst>
              <a:ext uri="{FF2B5EF4-FFF2-40B4-BE49-F238E27FC236}">
                <a16:creationId xmlns:a16="http://schemas.microsoft.com/office/drawing/2014/main" id="{001CBB44-76C4-45C5-B40C-7A1E471B70D1}"/>
              </a:ext>
            </a:extLst>
          </p:cNvPr>
          <p:cNvSpPr txBox="1"/>
          <p:nvPr/>
        </p:nvSpPr>
        <p:spPr>
          <a:xfrm>
            <a:off x="2308193" y="3210517"/>
            <a:ext cx="7412854" cy="646331"/>
          </a:xfrm>
          <a:prstGeom prst="rect">
            <a:avLst/>
          </a:prstGeom>
          <a:noFill/>
        </p:spPr>
        <p:txBody>
          <a:bodyPr wrap="square" rtlCol="0">
            <a:spAutoFit/>
          </a:bodyPr>
          <a:lstStyle/>
          <a:p>
            <a:pPr algn="ctr"/>
            <a:r>
              <a:rPr lang="en-US" sz="3600" b="1" dirty="0">
                <a:solidFill>
                  <a:schemeClr val="bg2"/>
                </a:solidFill>
                <a:latin typeface="Segoe UI Black" panose="020B0A02040204020203" pitchFamily="34" charset="0"/>
                <a:ea typeface="Segoe UI Black" panose="020B0A02040204020203" pitchFamily="34" charset="0"/>
              </a:rPr>
              <a:t>NODE.JS + EXPRESS</a:t>
            </a:r>
          </a:p>
        </p:txBody>
      </p:sp>
      <p:sp>
        <p:nvSpPr>
          <p:cNvPr id="16" name="TextBox 15">
            <a:extLst>
              <a:ext uri="{FF2B5EF4-FFF2-40B4-BE49-F238E27FC236}">
                <a16:creationId xmlns:a16="http://schemas.microsoft.com/office/drawing/2014/main" id="{68D6CA99-A97A-4892-ACBA-C3C56E27DDD6}"/>
              </a:ext>
            </a:extLst>
          </p:cNvPr>
          <p:cNvSpPr txBox="1"/>
          <p:nvPr/>
        </p:nvSpPr>
        <p:spPr>
          <a:xfrm>
            <a:off x="1919056" y="4651982"/>
            <a:ext cx="8353887" cy="646331"/>
          </a:xfrm>
          <a:prstGeom prst="rect">
            <a:avLst/>
          </a:prstGeom>
          <a:noFill/>
        </p:spPr>
        <p:txBody>
          <a:bodyPr wrap="square" rtlCol="0">
            <a:spAutoFit/>
          </a:bodyPr>
          <a:lstStyle/>
          <a:p>
            <a:pPr algn="ctr"/>
            <a:r>
              <a:rPr lang="en-US" sz="3600" b="1" dirty="0">
                <a:solidFill>
                  <a:schemeClr val="bg2"/>
                </a:solidFill>
                <a:latin typeface="Segoe UI Black" panose="020B0A02040204020203" pitchFamily="34" charset="0"/>
                <a:ea typeface="Segoe UI Black" panose="020B0A02040204020203" pitchFamily="34" charset="0"/>
              </a:rPr>
              <a:t>REACT | CHART.JS | BOOTSTRAP</a:t>
            </a:r>
          </a:p>
        </p:txBody>
      </p:sp>
    </p:spTree>
    <p:extLst>
      <p:ext uri="{BB962C8B-B14F-4D97-AF65-F5344CB8AC3E}">
        <p14:creationId xmlns:p14="http://schemas.microsoft.com/office/powerpoint/2010/main" val="7997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Questions?</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89807"/>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91991"/>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Team Members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89807"/>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E9E1DB3-1558-4C10-91CD-CC459C797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408" y="1345987"/>
            <a:ext cx="10045184" cy="4166026"/>
          </a:xfrm>
          <a:prstGeom prst="rect">
            <a:avLst/>
          </a:prstGeom>
        </p:spPr>
      </p:pic>
    </p:spTree>
    <p:extLst>
      <p:ext uri="{BB962C8B-B14F-4D97-AF65-F5344CB8AC3E}">
        <p14:creationId xmlns:p14="http://schemas.microsoft.com/office/powerpoint/2010/main" val="259953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B8E6E-758D-416A-A07A-CE8FF004A11D}"/>
              </a:ext>
            </a:extLst>
          </p:cNvPr>
          <p:cNvPicPr>
            <a:picLocks noChangeAspect="1"/>
          </p:cNvPicPr>
          <p:nvPr/>
        </p:nvPicPr>
        <p:blipFill>
          <a:blip r:embed="rId2"/>
          <a:stretch>
            <a:fillRect/>
          </a:stretch>
        </p:blipFill>
        <p:spPr>
          <a:xfrm>
            <a:off x="0" y="3434200"/>
            <a:ext cx="4658279" cy="1670055"/>
          </a:xfrm>
          <a:prstGeom prst="rect">
            <a:avLst/>
          </a:prstGeom>
        </p:spPr>
      </p:pic>
      <p:pic>
        <p:nvPicPr>
          <p:cNvPr id="5" name="Picture 4">
            <a:extLst>
              <a:ext uri="{FF2B5EF4-FFF2-40B4-BE49-F238E27FC236}">
                <a16:creationId xmlns:a16="http://schemas.microsoft.com/office/drawing/2014/main" id="{B21D0FC2-505D-4896-AEDD-EF9BEECD44BF}"/>
              </a:ext>
            </a:extLst>
          </p:cNvPr>
          <p:cNvPicPr>
            <a:picLocks noChangeAspect="1"/>
          </p:cNvPicPr>
          <p:nvPr/>
        </p:nvPicPr>
        <p:blipFill>
          <a:blip r:embed="rId3"/>
          <a:stretch>
            <a:fillRect/>
          </a:stretch>
        </p:blipFill>
        <p:spPr>
          <a:xfrm>
            <a:off x="3795743" y="3624660"/>
            <a:ext cx="4496305" cy="1970092"/>
          </a:xfrm>
          <a:prstGeom prst="rect">
            <a:avLst/>
          </a:prstGeom>
        </p:spPr>
      </p:pic>
      <p:pic>
        <p:nvPicPr>
          <p:cNvPr id="9" name="Picture 8">
            <a:extLst>
              <a:ext uri="{FF2B5EF4-FFF2-40B4-BE49-F238E27FC236}">
                <a16:creationId xmlns:a16="http://schemas.microsoft.com/office/drawing/2014/main" id="{B94D1018-14A5-4F56-A0F8-38DA4D210E9E}"/>
              </a:ext>
            </a:extLst>
          </p:cNvPr>
          <p:cNvPicPr>
            <a:picLocks noChangeAspect="1"/>
          </p:cNvPicPr>
          <p:nvPr/>
        </p:nvPicPr>
        <p:blipFill>
          <a:blip r:embed="rId4"/>
          <a:stretch>
            <a:fillRect/>
          </a:stretch>
        </p:blipFill>
        <p:spPr>
          <a:xfrm>
            <a:off x="0" y="5129080"/>
            <a:ext cx="8992855" cy="1895740"/>
          </a:xfrm>
          <a:prstGeom prst="rect">
            <a:avLst/>
          </a:prstGeom>
        </p:spPr>
      </p:pic>
      <p:pic>
        <p:nvPicPr>
          <p:cNvPr id="13" name="Picture 12">
            <a:extLst>
              <a:ext uri="{FF2B5EF4-FFF2-40B4-BE49-F238E27FC236}">
                <a16:creationId xmlns:a16="http://schemas.microsoft.com/office/drawing/2014/main" id="{325E84EB-6BDE-484A-B0E5-164647B9133E}"/>
              </a:ext>
            </a:extLst>
          </p:cNvPr>
          <p:cNvPicPr>
            <a:picLocks noChangeAspect="1"/>
          </p:cNvPicPr>
          <p:nvPr/>
        </p:nvPicPr>
        <p:blipFill>
          <a:blip r:embed="rId5"/>
          <a:stretch>
            <a:fillRect/>
          </a:stretch>
        </p:blipFill>
        <p:spPr>
          <a:xfrm>
            <a:off x="7429511" y="1728920"/>
            <a:ext cx="4675216" cy="2794450"/>
          </a:xfrm>
          <a:prstGeom prst="rect">
            <a:avLst/>
          </a:prstGeom>
        </p:spPr>
      </p:pic>
      <p:pic>
        <p:nvPicPr>
          <p:cNvPr id="15" name="Picture 14">
            <a:extLst>
              <a:ext uri="{FF2B5EF4-FFF2-40B4-BE49-F238E27FC236}">
                <a16:creationId xmlns:a16="http://schemas.microsoft.com/office/drawing/2014/main" id="{24A16DCE-0FF8-4DFE-96B0-4F7687696484}"/>
              </a:ext>
            </a:extLst>
          </p:cNvPr>
          <p:cNvPicPr>
            <a:picLocks noChangeAspect="1"/>
          </p:cNvPicPr>
          <p:nvPr/>
        </p:nvPicPr>
        <p:blipFill>
          <a:blip r:embed="rId6"/>
          <a:stretch>
            <a:fillRect/>
          </a:stretch>
        </p:blipFill>
        <p:spPr>
          <a:xfrm>
            <a:off x="87273" y="1263248"/>
            <a:ext cx="5829359" cy="2105398"/>
          </a:xfrm>
          <a:prstGeom prst="rect">
            <a:avLst/>
          </a:prstGeom>
        </p:spPr>
      </p:pic>
      <p:pic>
        <p:nvPicPr>
          <p:cNvPr id="11" name="Picture 10">
            <a:extLst>
              <a:ext uri="{FF2B5EF4-FFF2-40B4-BE49-F238E27FC236}">
                <a16:creationId xmlns:a16="http://schemas.microsoft.com/office/drawing/2014/main" id="{455A1875-1103-4BB4-9E2A-140C1607D9D3}"/>
              </a:ext>
            </a:extLst>
          </p:cNvPr>
          <p:cNvPicPr>
            <a:picLocks noChangeAspect="1"/>
          </p:cNvPicPr>
          <p:nvPr/>
        </p:nvPicPr>
        <p:blipFill>
          <a:blip r:embed="rId7"/>
          <a:stretch>
            <a:fillRect/>
          </a:stretch>
        </p:blipFill>
        <p:spPr>
          <a:xfrm>
            <a:off x="3370614" y="-114429"/>
            <a:ext cx="8859486" cy="1848108"/>
          </a:xfrm>
          <a:prstGeom prst="rect">
            <a:avLst/>
          </a:prstGeom>
        </p:spPr>
      </p:pic>
      <p:pic>
        <p:nvPicPr>
          <p:cNvPr id="17" name="Picture 16">
            <a:extLst>
              <a:ext uri="{FF2B5EF4-FFF2-40B4-BE49-F238E27FC236}">
                <a16:creationId xmlns:a16="http://schemas.microsoft.com/office/drawing/2014/main" id="{D0E2EB87-C22A-4103-8830-31491CE4208C}"/>
              </a:ext>
            </a:extLst>
          </p:cNvPr>
          <p:cNvPicPr>
            <a:picLocks noChangeAspect="1"/>
          </p:cNvPicPr>
          <p:nvPr/>
        </p:nvPicPr>
        <p:blipFill>
          <a:blip r:embed="rId8"/>
          <a:stretch>
            <a:fillRect/>
          </a:stretch>
        </p:blipFill>
        <p:spPr>
          <a:xfrm>
            <a:off x="8155018" y="3911867"/>
            <a:ext cx="4143911" cy="3017960"/>
          </a:xfrm>
          <a:prstGeom prst="rect">
            <a:avLst/>
          </a:prstGeom>
        </p:spPr>
      </p:pic>
    </p:spTree>
    <p:extLst>
      <p:ext uri="{BB962C8B-B14F-4D97-AF65-F5344CB8AC3E}">
        <p14:creationId xmlns:p14="http://schemas.microsoft.com/office/powerpoint/2010/main" val="14758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799202" y="2107623"/>
            <a:ext cx="4915270" cy="3235193"/>
          </a:xfrm>
          <a:prstGeom prst="trapezoid">
            <a:avLst/>
          </a:prstGeom>
          <a:solidFill>
            <a:schemeClr val="accent3">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031658" y="2125060"/>
            <a:ext cx="4915270" cy="3235193"/>
          </a:xfrm>
          <a:prstGeom prst="trapezoid">
            <a:avLst/>
          </a:prstGeom>
          <a:solidFill>
            <a:schemeClr val="accent4">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940137" y="2118719"/>
            <a:ext cx="4915270" cy="3235193"/>
          </a:xfrm>
          <a:prstGeom prst="trapezoid">
            <a:avLst/>
          </a:prstGeom>
          <a:solidFill>
            <a:schemeClr val="accent3">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7806719" y="2107622"/>
            <a:ext cx="4915269" cy="3235193"/>
          </a:xfrm>
          <a:prstGeom prst="trapezoid">
            <a:avLst/>
          </a:prstGeom>
          <a:solidFill>
            <a:schemeClr val="accent4">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568287" y="2332722"/>
            <a:ext cx="2170208" cy="246221"/>
          </a:xfrm>
          <a:prstGeom prst="rect">
            <a:avLst/>
          </a:prstGeom>
        </p:spPr>
        <p:txBody>
          <a:bodyPr wrap="square" lIns="0" tIns="0" rIns="0" bIns="0">
            <a:spAutoFit/>
          </a:bodyPr>
          <a:lstStyle/>
          <a:p>
            <a:pPr algn="ctr"/>
            <a:r>
              <a:rPr lang="en-US" sz="1600" b="1" dirty="0">
                <a:solidFill>
                  <a:schemeClr val="bg1"/>
                </a:solidFill>
              </a:rPr>
              <a:t>Fundamental Question:</a:t>
            </a:r>
          </a:p>
        </p:txBody>
      </p:sp>
      <p:sp>
        <p:nvSpPr>
          <p:cNvPr id="47" name="Rectangle 46">
            <a:extLst>
              <a:ext uri="{FF2B5EF4-FFF2-40B4-BE49-F238E27FC236}">
                <a16:creationId xmlns:a16="http://schemas.microsoft.com/office/drawing/2014/main" id="{1751D31D-3535-411D-8BAC-95CCC90AB185}"/>
              </a:ext>
            </a:extLst>
          </p:cNvPr>
          <p:cNvSpPr/>
          <p:nvPr/>
        </p:nvSpPr>
        <p:spPr>
          <a:xfrm>
            <a:off x="3240832" y="2332721"/>
            <a:ext cx="2170208" cy="246221"/>
          </a:xfrm>
          <a:prstGeom prst="rect">
            <a:avLst/>
          </a:prstGeom>
        </p:spPr>
        <p:txBody>
          <a:bodyPr wrap="square" lIns="0" tIns="0" rIns="0" bIns="0">
            <a:spAutoFit/>
          </a:bodyPr>
          <a:lstStyle/>
          <a:p>
            <a:pPr algn="ctr"/>
            <a:r>
              <a:rPr lang="en-US" sz="1600" b="1" dirty="0">
                <a:solidFill>
                  <a:schemeClr val="bg1"/>
                </a:solidFill>
              </a:rPr>
              <a:t>What About Poverty…</a:t>
            </a:r>
          </a:p>
        </p:txBody>
      </p:sp>
      <p:sp>
        <p:nvSpPr>
          <p:cNvPr id="48" name="Rectangle 47">
            <a:extLst>
              <a:ext uri="{FF2B5EF4-FFF2-40B4-BE49-F238E27FC236}">
                <a16:creationId xmlns:a16="http://schemas.microsoft.com/office/drawing/2014/main" id="{FA4D735A-8F75-4E2A-8F1A-CC303B0718BA}"/>
              </a:ext>
            </a:extLst>
          </p:cNvPr>
          <p:cNvSpPr/>
          <p:nvPr/>
        </p:nvSpPr>
        <p:spPr>
          <a:xfrm>
            <a:off x="6215725" y="2332721"/>
            <a:ext cx="2170208" cy="246221"/>
          </a:xfrm>
          <a:prstGeom prst="rect">
            <a:avLst/>
          </a:prstGeom>
        </p:spPr>
        <p:txBody>
          <a:bodyPr wrap="square" lIns="0" tIns="0" rIns="0" bIns="0">
            <a:spAutoFit/>
          </a:bodyPr>
          <a:lstStyle/>
          <a:p>
            <a:pPr algn="ctr"/>
            <a:r>
              <a:rPr lang="en-US" sz="1600" b="1" dirty="0">
                <a:solidFill>
                  <a:schemeClr val="bg1"/>
                </a:solidFill>
              </a:rPr>
              <a:t>Or Race?</a:t>
            </a:r>
          </a:p>
        </p:txBody>
      </p:sp>
      <p:sp>
        <p:nvSpPr>
          <p:cNvPr id="49" name="Rectangle 48">
            <a:extLst>
              <a:ext uri="{FF2B5EF4-FFF2-40B4-BE49-F238E27FC236}">
                <a16:creationId xmlns:a16="http://schemas.microsoft.com/office/drawing/2014/main" id="{54AB9282-0505-49EB-AABF-998083225E3A}"/>
              </a:ext>
            </a:extLst>
          </p:cNvPr>
          <p:cNvSpPr/>
          <p:nvPr/>
        </p:nvSpPr>
        <p:spPr>
          <a:xfrm>
            <a:off x="9063783" y="2332720"/>
            <a:ext cx="2170208" cy="246221"/>
          </a:xfrm>
          <a:prstGeom prst="rect">
            <a:avLst/>
          </a:prstGeom>
        </p:spPr>
        <p:txBody>
          <a:bodyPr wrap="square" lIns="0" tIns="0" rIns="0" bIns="0">
            <a:spAutoFit/>
          </a:bodyPr>
          <a:lstStyle/>
          <a:p>
            <a:pPr algn="ctr"/>
            <a:r>
              <a:rPr lang="en-US" sz="1600" b="1" dirty="0">
                <a:solidFill>
                  <a:schemeClr val="bg1"/>
                </a:solidFill>
              </a:rPr>
              <a:t>Is This Normal?</a:t>
            </a:r>
          </a:p>
        </p:txBody>
      </p:sp>
      <p:sp>
        <p:nvSpPr>
          <p:cNvPr id="51" name="Rectangle 50">
            <a:extLst>
              <a:ext uri="{FF2B5EF4-FFF2-40B4-BE49-F238E27FC236}">
                <a16:creationId xmlns:a16="http://schemas.microsoft.com/office/drawing/2014/main" id="{8AA18108-5B8B-4147-84A7-D30A16BEC4EA}"/>
              </a:ext>
            </a:extLst>
          </p:cNvPr>
          <p:cNvSpPr/>
          <p:nvPr/>
        </p:nvSpPr>
        <p:spPr>
          <a:xfrm>
            <a:off x="345553" y="2980084"/>
            <a:ext cx="2400798" cy="1928990"/>
          </a:xfrm>
          <a:prstGeom prst="rect">
            <a:avLst/>
          </a:prstGeom>
        </p:spPr>
        <p:txBody>
          <a:bodyPr wrap="square" lIns="0" tIns="0" rIns="0" bIns="0" anchor="t">
            <a:spAutoFit/>
          </a:bodyPr>
          <a:lstStyle/>
          <a:p>
            <a:pPr>
              <a:lnSpc>
                <a:spcPts val="1900"/>
              </a:lnSpc>
            </a:pPr>
            <a:r>
              <a:rPr lang="en-US" sz="1400" dirty="0">
                <a:solidFill>
                  <a:schemeClr val="bg1">
                    <a:lumMod val="95000"/>
                  </a:schemeClr>
                </a:solidFill>
                <a:cs typeface="Segoe UI" panose="020B0502040204020203" pitchFamily="34" charset="0"/>
              </a:rPr>
              <a:t>Does the degree of participation by  a given county’s law enforcement agencies (LEA) in the 1033 Program correlate with a violent response to protests in the wake of George Floyd’s murder in the US?</a:t>
            </a:r>
          </a:p>
        </p:txBody>
      </p:sp>
      <p:sp>
        <p:nvSpPr>
          <p:cNvPr id="52" name="Rectangle 51">
            <a:extLst>
              <a:ext uri="{FF2B5EF4-FFF2-40B4-BE49-F238E27FC236}">
                <a16:creationId xmlns:a16="http://schemas.microsoft.com/office/drawing/2014/main" id="{A8534162-B6E2-4579-9DAD-AD8DE07459BC}"/>
              </a:ext>
            </a:extLst>
          </p:cNvPr>
          <p:cNvSpPr/>
          <p:nvPr/>
        </p:nvSpPr>
        <p:spPr>
          <a:xfrm>
            <a:off x="3069297" y="3155801"/>
            <a:ext cx="2772160" cy="954364"/>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Does the rate of poverty in a given county have any impact on the type or amount of 1033 equipment requested by that county’s LEA’s?</a:t>
            </a:r>
          </a:p>
        </p:txBody>
      </p:sp>
      <p:sp>
        <p:nvSpPr>
          <p:cNvPr id="53" name="Rectangle 52">
            <a:extLst>
              <a:ext uri="{FF2B5EF4-FFF2-40B4-BE49-F238E27FC236}">
                <a16:creationId xmlns:a16="http://schemas.microsoft.com/office/drawing/2014/main" id="{E1535E1C-6EBC-45D8-BCE1-D5B947A61FB6}"/>
              </a:ext>
            </a:extLst>
          </p:cNvPr>
          <p:cNvSpPr/>
          <p:nvPr/>
        </p:nvSpPr>
        <p:spPr>
          <a:xfrm>
            <a:off x="5919763" y="3155801"/>
            <a:ext cx="2772160" cy="954364"/>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How does the racial makeup of a given county affect what type and how much  1033 equipment is requested by that county’s LEAs?</a:t>
            </a:r>
          </a:p>
        </p:txBody>
      </p:sp>
      <p:sp>
        <p:nvSpPr>
          <p:cNvPr id="54" name="Rectangle 53">
            <a:extLst>
              <a:ext uri="{FF2B5EF4-FFF2-40B4-BE49-F238E27FC236}">
                <a16:creationId xmlns:a16="http://schemas.microsoft.com/office/drawing/2014/main" id="{28FF18A5-7B4E-4493-B38D-E732E033F82F}"/>
              </a:ext>
            </a:extLst>
          </p:cNvPr>
          <p:cNvSpPr/>
          <p:nvPr/>
        </p:nvSpPr>
        <p:spPr>
          <a:xfrm>
            <a:off x="8937750" y="3166895"/>
            <a:ext cx="2772160" cy="954364"/>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How does the situation in a given county compare to similarly sized counties throughout the United States?</a:t>
            </a:r>
          </a:p>
        </p:txBody>
      </p:sp>
    </p:spTree>
    <p:extLst>
      <p:ext uri="{BB962C8B-B14F-4D97-AF65-F5344CB8AC3E}">
        <p14:creationId xmlns:p14="http://schemas.microsoft.com/office/powerpoint/2010/main" val="82256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F38D0-9530-4E5C-A47F-099373BAC232}"/>
              </a:ext>
            </a:extLst>
          </p:cNvPr>
          <p:cNvPicPr>
            <a:picLocks noChangeAspect="1"/>
          </p:cNvPicPr>
          <p:nvPr/>
        </p:nvPicPr>
        <p:blipFill>
          <a:blip r:embed="rId2"/>
          <a:stretch>
            <a:fillRect/>
          </a:stretch>
        </p:blipFill>
        <p:spPr>
          <a:xfrm>
            <a:off x="0" y="651643"/>
            <a:ext cx="12192000" cy="5554714"/>
          </a:xfrm>
          <a:prstGeom prst="rect">
            <a:avLst/>
          </a:prstGeom>
        </p:spPr>
      </p:pic>
    </p:spTree>
    <p:extLst>
      <p:ext uri="{BB962C8B-B14F-4D97-AF65-F5344CB8AC3E}">
        <p14:creationId xmlns:p14="http://schemas.microsoft.com/office/powerpoint/2010/main" val="28463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AA695111-728A-4852-8BE5-642C138D0E10}"/>
              </a:ext>
            </a:extLst>
          </p:cNvPr>
          <p:cNvSpPr/>
          <p:nvPr/>
        </p:nvSpPr>
        <p:spPr>
          <a:xfrm>
            <a:off x="3380635" y="3474738"/>
            <a:ext cx="5430730" cy="3296126"/>
          </a:xfrm>
          <a:prstGeom prst="ellipse">
            <a:avLst/>
          </a:prstGeom>
          <a:effectLst>
            <a:glow rad="2286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6270155-5895-4190-9099-CF3C0FE0EE4A}"/>
              </a:ext>
            </a:extLst>
          </p:cNvPr>
          <p:cNvSpPr/>
          <p:nvPr/>
        </p:nvSpPr>
        <p:spPr>
          <a:xfrm>
            <a:off x="123085" y="586409"/>
            <a:ext cx="5430730" cy="3296126"/>
          </a:xfrm>
          <a:prstGeom prst="ellipse">
            <a:avLst/>
          </a:prstGeom>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97A97C-DF41-411F-B34B-ABF3100807CF}"/>
              </a:ext>
            </a:extLst>
          </p:cNvPr>
          <p:cNvSpPr/>
          <p:nvPr/>
        </p:nvSpPr>
        <p:spPr>
          <a:xfrm>
            <a:off x="6552226" y="586409"/>
            <a:ext cx="5430730" cy="3296126"/>
          </a:xfrm>
          <a:prstGeom prst="ellipse">
            <a:avLst/>
          </a:prstGeom>
          <a:effectLst>
            <a:glow rad="228600">
              <a:schemeClr val="accent6">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704301" y="1795521"/>
            <a:ext cx="4268298" cy="1218282"/>
          </a:xfrm>
          <a:prstGeom prst="rect">
            <a:avLst/>
          </a:prstGeom>
        </p:spPr>
        <p:txBody>
          <a:bodyPr wrap="square" lIns="0" tIns="0" rIns="0" bIns="0" anchor="t">
            <a:spAutoFit/>
          </a:bodyPr>
          <a:lstStyle/>
          <a:p>
            <a:pPr algn="ctr">
              <a:lnSpc>
                <a:spcPts val="1900"/>
              </a:lnSpc>
            </a:pPr>
            <a:r>
              <a:rPr lang="en-US" b="1" dirty="0">
                <a:solidFill>
                  <a:schemeClr val="tx1">
                    <a:lumMod val="75000"/>
                    <a:lumOff val="25000"/>
                  </a:schemeClr>
                </a:solidFill>
                <a:cs typeface="Segoe UI" panose="020B0502040204020203" pitchFamily="34" charset="0"/>
              </a:rPr>
              <a:t>County level data on race, economics, and education compiled and presented by the US Census Bureau.</a:t>
            </a:r>
          </a:p>
          <a:p>
            <a:pPr algn="ctr">
              <a:lnSpc>
                <a:spcPts val="1900"/>
              </a:lnSpc>
            </a:pPr>
            <a:r>
              <a:rPr lang="en-US" b="1" dirty="0">
                <a:solidFill>
                  <a:schemeClr val="tx1">
                    <a:lumMod val="75000"/>
                    <a:lumOff val="25000"/>
                  </a:schemeClr>
                </a:solidFill>
                <a:cs typeface="Segoe UI" panose="020B0502040204020203" pitchFamily="34" charset="0"/>
              </a:rPr>
              <a:t>3,220 rows, representing all counties in the 50 states as well as DC and Puerto Rico.</a:t>
            </a:r>
          </a:p>
        </p:txBody>
      </p:sp>
      <p:sp>
        <p:nvSpPr>
          <p:cNvPr id="12" name="Rectangle 11">
            <a:extLst>
              <a:ext uri="{FF2B5EF4-FFF2-40B4-BE49-F238E27FC236}">
                <a16:creationId xmlns:a16="http://schemas.microsoft.com/office/drawing/2014/main" id="{690C1A7A-78BB-48B4-B5CE-2B9C34E5E67B}"/>
              </a:ext>
            </a:extLst>
          </p:cNvPr>
          <p:cNvSpPr/>
          <p:nvPr/>
        </p:nvSpPr>
        <p:spPr>
          <a:xfrm>
            <a:off x="6676008" y="1745714"/>
            <a:ext cx="5183166" cy="1218282"/>
          </a:xfrm>
          <a:prstGeom prst="rect">
            <a:avLst/>
          </a:prstGeom>
        </p:spPr>
        <p:txBody>
          <a:bodyPr wrap="square" lIns="0" tIns="0" rIns="0" bIns="0" anchor="t">
            <a:spAutoFit/>
          </a:bodyPr>
          <a:lstStyle/>
          <a:p>
            <a:pPr algn="ctr">
              <a:lnSpc>
                <a:spcPts val="1900"/>
              </a:lnSpc>
            </a:pPr>
            <a:r>
              <a:rPr lang="en-US" b="1" dirty="0">
                <a:solidFill>
                  <a:schemeClr val="tx1">
                    <a:lumMod val="75000"/>
                    <a:lumOff val="25000"/>
                  </a:schemeClr>
                </a:solidFill>
                <a:cs typeface="Segoe UI" panose="020B0502040204020203" pitchFamily="34" charset="0"/>
              </a:rPr>
              <a:t>Nationwide data covering the participants, locations, outcomes, and types of political protest in all 50 states, as well as the District of Columbia. 17,675 rows of data representing all recorded acts of political protest from 5/24/2020-11/21/2020</a:t>
            </a:r>
          </a:p>
        </p:txBody>
      </p:sp>
      <p:sp>
        <p:nvSpPr>
          <p:cNvPr id="13" name="Rectangle 12">
            <a:extLst>
              <a:ext uri="{FF2B5EF4-FFF2-40B4-BE49-F238E27FC236}">
                <a16:creationId xmlns:a16="http://schemas.microsoft.com/office/drawing/2014/main" id="{53CF038C-66AF-4E81-9068-703EC0088620}"/>
              </a:ext>
            </a:extLst>
          </p:cNvPr>
          <p:cNvSpPr/>
          <p:nvPr/>
        </p:nvSpPr>
        <p:spPr>
          <a:xfrm>
            <a:off x="4048080" y="4647776"/>
            <a:ext cx="4268298" cy="1461939"/>
          </a:xfrm>
          <a:prstGeom prst="rect">
            <a:avLst/>
          </a:prstGeom>
        </p:spPr>
        <p:txBody>
          <a:bodyPr wrap="square" lIns="0" tIns="0" rIns="0" bIns="0" anchor="t">
            <a:spAutoFit/>
          </a:bodyPr>
          <a:lstStyle/>
          <a:p>
            <a:pPr algn="ctr">
              <a:lnSpc>
                <a:spcPts val="1900"/>
              </a:lnSpc>
            </a:pPr>
            <a:endParaRPr lang="en-US" sz="1400" dirty="0">
              <a:solidFill>
                <a:schemeClr val="tx1">
                  <a:lumMod val="75000"/>
                  <a:lumOff val="25000"/>
                </a:schemeClr>
              </a:solidFill>
              <a:cs typeface="Segoe UI" panose="020B0502040204020203" pitchFamily="34" charset="0"/>
            </a:endParaRPr>
          </a:p>
          <a:p>
            <a:pPr algn="ctr">
              <a:lnSpc>
                <a:spcPts val="1900"/>
              </a:lnSpc>
            </a:pPr>
            <a:r>
              <a:rPr lang="en-US" b="1" dirty="0">
                <a:solidFill>
                  <a:schemeClr val="tx1">
                    <a:lumMod val="75000"/>
                    <a:lumOff val="25000"/>
                  </a:schemeClr>
                </a:solidFill>
                <a:cs typeface="Segoe UI" panose="020B0502040204020203" pitchFamily="34" charset="0"/>
              </a:rPr>
              <a:t>County level, nationwide data representing all 243,492 acknowledged distributions of 1033 equipment to law enforcement agencies (LEAs) throughout all 50 states, DC, and Puerto Rico. </a:t>
            </a:r>
          </a:p>
        </p:txBody>
      </p:sp>
      <p:sp>
        <p:nvSpPr>
          <p:cNvPr id="2" name="TextBox 1">
            <a:extLst>
              <a:ext uri="{FF2B5EF4-FFF2-40B4-BE49-F238E27FC236}">
                <a16:creationId xmlns:a16="http://schemas.microsoft.com/office/drawing/2014/main" id="{38A25C64-06FE-456B-99C7-C73D7B1D6288}"/>
              </a:ext>
            </a:extLst>
          </p:cNvPr>
          <p:cNvSpPr txBox="1"/>
          <p:nvPr/>
        </p:nvSpPr>
        <p:spPr>
          <a:xfrm>
            <a:off x="6676008" y="1131566"/>
            <a:ext cx="5183166" cy="369332"/>
          </a:xfrm>
          <a:prstGeom prst="rect">
            <a:avLst/>
          </a:prstGeom>
          <a:noFill/>
        </p:spPr>
        <p:txBody>
          <a:bodyPr wrap="square" rtlCol="0">
            <a:spAutoFit/>
          </a:bodyPr>
          <a:lstStyle/>
          <a:p>
            <a:pPr algn="ctr"/>
            <a:r>
              <a:rPr lang="en-US" b="1" dirty="0">
                <a:solidFill>
                  <a:schemeClr val="bg1"/>
                </a:solidFill>
                <a:latin typeface="Segoe UI Semibold" panose="020B0702040204020203" pitchFamily="34" charset="0"/>
                <a:cs typeface="Segoe UI Semibold" panose="020B0702040204020203" pitchFamily="34" charset="0"/>
              </a:rPr>
              <a:t>US Crisis Monitor</a:t>
            </a:r>
          </a:p>
        </p:txBody>
      </p:sp>
      <p:sp>
        <p:nvSpPr>
          <p:cNvPr id="26" name="TextBox 25">
            <a:extLst>
              <a:ext uri="{FF2B5EF4-FFF2-40B4-BE49-F238E27FC236}">
                <a16:creationId xmlns:a16="http://schemas.microsoft.com/office/drawing/2014/main" id="{493E66AB-DDEA-4D38-8487-79E527764FC2}"/>
              </a:ext>
            </a:extLst>
          </p:cNvPr>
          <p:cNvSpPr txBox="1"/>
          <p:nvPr/>
        </p:nvSpPr>
        <p:spPr>
          <a:xfrm>
            <a:off x="728980" y="1141501"/>
            <a:ext cx="4268298" cy="369332"/>
          </a:xfrm>
          <a:prstGeom prst="rect">
            <a:avLst/>
          </a:prstGeom>
          <a:noFill/>
        </p:spPr>
        <p:txBody>
          <a:bodyPr wrap="square" rtlCol="0">
            <a:spAutoFit/>
          </a:bodyPr>
          <a:lstStyle/>
          <a:p>
            <a:pPr algn="ctr"/>
            <a:r>
              <a:rPr lang="en-US" b="1" dirty="0">
                <a:solidFill>
                  <a:schemeClr val="bg1"/>
                </a:solidFill>
                <a:latin typeface="Segoe UI Semibold" panose="020B0702040204020203" pitchFamily="34" charset="0"/>
                <a:cs typeface="Segoe UI Semibold" panose="020B0702040204020203" pitchFamily="34" charset="0"/>
              </a:rPr>
              <a:t>American Community Survey (ACS)</a:t>
            </a:r>
          </a:p>
        </p:txBody>
      </p:sp>
      <p:sp>
        <p:nvSpPr>
          <p:cNvPr id="27" name="TextBox 26">
            <a:extLst>
              <a:ext uri="{FF2B5EF4-FFF2-40B4-BE49-F238E27FC236}">
                <a16:creationId xmlns:a16="http://schemas.microsoft.com/office/drawing/2014/main" id="{F5C2DC73-F93F-4ABA-83A6-1EA7B424D6B8}"/>
              </a:ext>
            </a:extLst>
          </p:cNvPr>
          <p:cNvSpPr txBox="1"/>
          <p:nvPr/>
        </p:nvSpPr>
        <p:spPr>
          <a:xfrm>
            <a:off x="4048080" y="4278444"/>
            <a:ext cx="4268298" cy="369332"/>
          </a:xfrm>
          <a:prstGeom prst="rect">
            <a:avLst/>
          </a:prstGeom>
          <a:noFill/>
        </p:spPr>
        <p:txBody>
          <a:bodyPr wrap="square" rtlCol="0">
            <a:spAutoFit/>
          </a:bodyPr>
          <a:lstStyle/>
          <a:p>
            <a:pPr algn="ctr"/>
            <a:r>
              <a:rPr lang="en-US" b="1" dirty="0">
                <a:solidFill>
                  <a:schemeClr val="bg1"/>
                </a:solidFill>
                <a:latin typeface="Segoe UI Semibold" panose="020B0702040204020203" pitchFamily="34" charset="0"/>
                <a:cs typeface="Segoe UI Semibold" panose="020B0702040204020203" pitchFamily="34" charset="0"/>
              </a:rPr>
              <a:t>General Services Administration</a:t>
            </a:r>
          </a:p>
        </p:txBody>
      </p:sp>
    </p:spTree>
    <p:extLst>
      <p:ext uri="{BB962C8B-B14F-4D97-AF65-F5344CB8AC3E}">
        <p14:creationId xmlns:p14="http://schemas.microsoft.com/office/powerpoint/2010/main" val="106171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66700" y="34687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solidFill>
            <a:schemeClr val="accent3"/>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solidFill>
            <a:schemeClr val="accent3"/>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4"/>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solidFill>
            <a:schemeClr val="accent4"/>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456943"/>
            <a:ext cx="1371600" cy="246221"/>
          </a:xfrm>
          <a:prstGeom prst="rect">
            <a:avLst/>
          </a:prstGeom>
        </p:spPr>
        <p:txBody>
          <a:bodyPr wrap="square" lIns="0" tIns="0" rIns="0" bIns="0" anchor="ctr">
            <a:spAutoFit/>
          </a:bodyPr>
          <a:lstStyle/>
          <a:p>
            <a:pPr algn="ctr"/>
            <a:r>
              <a:rPr lang="en-US" sz="1600" dirty="0">
                <a:solidFill>
                  <a:schemeClr val="bg1"/>
                </a:solidFill>
              </a:rPr>
              <a:t>Data Review</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741965"/>
            <a:ext cx="1371600" cy="246221"/>
          </a:xfrm>
          <a:prstGeom prst="rect">
            <a:avLst/>
          </a:prstGeom>
        </p:spPr>
        <p:txBody>
          <a:bodyPr wrap="square" lIns="0" tIns="0" rIns="0" bIns="0" anchor="ctr">
            <a:spAutoFit/>
          </a:bodyPr>
          <a:lstStyle/>
          <a:p>
            <a:pPr algn="ctr"/>
            <a:r>
              <a:rPr lang="en-US" sz="1600" dirty="0">
                <a:solidFill>
                  <a:schemeClr val="bg1"/>
                </a:solidFill>
              </a:rPr>
              <a:t>JOIN Formation</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599454"/>
            <a:ext cx="1371600" cy="246221"/>
          </a:xfrm>
          <a:prstGeom prst="rect">
            <a:avLst/>
          </a:prstGeom>
        </p:spPr>
        <p:txBody>
          <a:bodyPr wrap="square" lIns="0" tIns="0" rIns="0" bIns="0" anchor="ctr">
            <a:spAutoFit/>
          </a:bodyPr>
          <a:lstStyle/>
          <a:p>
            <a:pPr algn="ctr"/>
            <a:r>
              <a:rPr lang="en-US" sz="1600" dirty="0">
                <a:solidFill>
                  <a:schemeClr val="bg1"/>
                </a:solidFill>
              </a:rPr>
              <a:t>Data Cleaning</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599454"/>
            <a:ext cx="1371600" cy="246221"/>
          </a:xfrm>
          <a:prstGeom prst="rect">
            <a:avLst/>
          </a:prstGeom>
        </p:spPr>
        <p:txBody>
          <a:bodyPr wrap="square" lIns="0" tIns="0" rIns="0" bIns="0" anchor="ctr">
            <a:spAutoFit/>
          </a:bodyPr>
          <a:lstStyle/>
          <a:p>
            <a:pPr algn="ctr"/>
            <a:r>
              <a:rPr lang="en-US" sz="1600" dirty="0">
                <a:solidFill>
                  <a:schemeClr val="bg1"/>
                </a:solidFill>
              </a:rPr>
              <a:t>Data Polishing</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353233"/>
            <a:ext cx="1371600" cy="738664"/>
          </a:xfrm>
          <a:prstGeom prst="rect">
            <a:avLst/>
          </a:prstGeom>
        </p:spPr>
        <p:txBody>
          <a:bodyPr wrap="square" lIns="0" tIns="0" rIns="0" bIns="0" anchor="ctr">
            <a:spAutoFit/>
          </a:bodyPr>
          <a:lstStyle/>
          <a:p>
            <a:pPr algn="ctr"/>
            <a:r>
              <a:rPr lang="en-US" sz="1600" dirty="0">
                <a:solidFill>
                  <a:schemeClr val="bg1"/>
                </a:solidFill>
              </a:rPr>
              <a:t>Classify Equipment in 1033 Dataset</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532251"/>
            <a:ext cx="1371600" cy="738664"/>
          </a:xfrm>
          <a:prstGeom prst="rect">
            <a:avLst/>
          </a:prstGeom>
        </p:spPr>
        <p:txBody>
          <a:bodyPr wrap="square" lIns="0" tIns="0" rIns="0" bIns="0" anchor="ctr">
            <a:spAutoFit/>
          </a:bodyPr>
          <a:lstStyle/>
          <a:p>
            <a:pPr algn="ctr"/>
            <a:r>
              <a:rPr lang="en-US" sz="1600" dirty="0">
                <a:solidFill>
                  <a:schemeClr val="bg1"/>
                </a:solidFill>
              </a:rPr>
              <a:t>Add County ID# to 1033 &amp; ACS datasets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174214"/>
            <a:ext cx="1371600" cy="738664"/>
          </a:xfrm>
          <a:prstGeom prst="rect">
            <a:avLst/>
          </a:prstGeom>
        </p:spPr>
        <p:txBody>
          <a:bodyPr wrap="square" lIns="0" tIns="0" rIns="0" bIns="0" anchor="ctr">
            <a:spAutoFit/>
          </a:bodyPr>
          <a:lstStyle/>
          <a:p>
            <a:pPr algn="ctr"/>
            <a:r>
              <a:rPr lang="en-US" sz="1600" dirty="0">
                <a:solidFill>
                  <a:schemeClr val="bg1"/>
                </a:solidFill>
              </a:rPr>
              <a:t>Handle Non-Duplicate Double Entries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587944"/>
            <a:ext cx="1348582" cy="1198020"/>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Standardize Capitalization, remove “COUNTY”, “CDA”, “BOROUGH”.</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587944"/>
            <a:ext cx="1348582" cy="1198020"/>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Correct character accents, standardize use of -, ‘, . Characters.</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610867"/>
            <a:ext cx="1348582" cy="223394"/>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224700"/>
            <a:ext cx="1348582" cy="710707"/>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Assess data for missing, NULL, or abnormal entries..</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509723"/>
            <a:ext cx="1348582" cy="710707"/>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Standardize “County” attribute in all datasets..</a:t>
            </a:r>
          </a:p>
        </p:txBody>
      </p:sp>
    </p:spTree>
    <p:extLst>
      <p:ext uri="{BB962C8B-B14F-4D97-AF65-F5344CB8AC3E}">
        <p14:creationId xmlns:p14="http://schemas.microsoft.com/office/powerpoint/2010/main" val="84376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53880" y="110997"/>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ER Diagram</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D5E39D2-32B0-4A69-914A-D4D628B240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32" y="648079"/>
            <a:ext cx="11931588" cy="6098924"/>
          </a:xfrm>
          <a:prstGeom prst="rect">
            <a:avLst/>
          </a:prstGeom>
          <a:noFill/>
          <a:ln>
            <a:noFill/>
          </a:ln>
        </p:spPr>
      </p:pic>
    </p:spTree>
    <p:extLst>
      <p:ext uri="{BB962C8B-B14F-4D97-AF65-F5344CB8AC3E}">
        <p14:creationId xmlns:p14="http://schemas.microsoft.com/office/powerpoint/2010/main" val="167752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Complex Query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
        <p:nvSpPr>
          <p:cNvPr id="18" name="Rectangle: Rounded Corners 17">
            <a:extLst>
              <a:ext uri="{FF2B5EF4-FFF2-40B4-BE49-F238E27FC236}">
                <a16:creationId xmlns:a16="http://schemas.microsoft.com/office/drawing/2014/main" id="{8BDD0440-2728-4D28-8B65-083E1FC7C3E7}"/>
              </a:ext>
            </a:extLst>
          </p:cNvPr>
          <p:cNvSpPr/>
          <p:nvPr/>
        </p:nvSpPr>
        <p:spPr>
          <a:xfrm>
            <a:off x="1262108" y="578298"/>
            <a:ext cx="9667783" cy="1100831"/>
          </a:xfrm>
          <a:prstGeom prst="roundRect">
            <a:avLst/>
          </a:prstGeom>
          <a:solidFill>
            <a:schemeClr val="accent3">
              <a:lumMod val="75000"/>
            </a:schemeClr>
          </a:solidFill>
          <a:effectLst>
            <a:innerShdw blurRad="114300">
              <a:prstClr val="black"/>
            </a:inn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solidFill>
                  <a:schemeClr val="bg2"/>
                </a:solidFill>
                <a:latin typeface="Segoe UI" panose="020B0502040204020203" pitchFamily="34" charset="0"/>
                <a:ea typeface="Segoe UI" panose="020B0502040204020203" pitchFamily="34" charset="0"/>
              </a:rPr>
              <a:t>S</a:t>
            </a:r>
            <a:r>
              <a:rPr lang="en-US" sz="1800" b="1" dirty="0">
                <a:solidFill>
                  <a:schemeClr val="bg2"/>
                </a:solidFill>
                <a:effectLst/>
                <a:latin typeface="Segoe UI" panose="020B0502040204020203" pitchFamily="34" charset="0"/>
                <a:ea typeface="Segoe UI" panose="020B0502040204020203" pitchFamily="34" charset="0"/>
              </a:rPr>
              <a:t>tate</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Population | </a:t>
            </a:r>
            <a:r>
              <a:rPr lang="en-US" b="1" dirty="0">
                <a:solidFill>
                  <a:schemeClr val="bg2"/>
                </a:solidFill>
                <a:latin typeface="Segoe UI" panose="020B0502040204020203" pitchFamily="34" charset="0"/>
                <a:ea typeface="Segoe UI" panose="020B0502040204020203" pitchFamily="34" charset="0"/>
              </a:rPr>
              <a:t>P</a:t>
            </a:r>
            <a:r>
              <a:rPr lang="en-US" sz="1800" b="1" dirty="0">
                <a:solidFill>
                  <a:schemeClr val="bg2"/>
                </a:solidFill>
                <a:effectLst/>
                <a:latin typeface="Segoe UI" panose="020B0502040204020203" pitchFamily="34" charset="0"/>
                <a:ea typeface="Segoe UI" panose="020B0502040204020203" pitchFamily="34" charset="0"/>
              </a:rPr>
              <a:t>eaceful | </a:t>
            </a:r>
            <a:r>
              <a:rPr lang="en-US" b="1" dirty="0" err="1">
                <a:solidFill>
                  <a:schemeClr val="bg2"/>
                </a:solidFill>
                <a:latin typeface="Segoe UI" panose="020B0502040204020203" pitchFamily="34" charset="0"/>
                <a:ea typeface="Segoe UI" panose="020B0502040204020203" pitchFamily="34" charset="0"/>
              </a:rPr>
              <a:t>N</a:t>
            </a:r>
            <a:r>
              <a:rPr lang="en-US" sz="1800" b="1" dirty="0" err="1">
                <a:solidFill>
                  <a:schemeClr val="bg2"/>
                </a:solidFill>
                <a:effectLst/>
                <a:latin typeface="Segoe UI" panose="020B0502040204020203" pitchFamily="34" charset="0"/>
                <a:ea typeface="Segoe UI" panose="020B0502040204020203" pitchFamily="34" charset="0"/>
              </a:rPr>
              <a:t>on_peaceful</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a:solidFill>
                  <a:schemeClr val="bg2"/>
                </a:solidFill>
                <a:latin typeface="Segoe UI" panose="020B0502040204020203" pitchFamily="34" charset="0"/>
                <a:ea typeface="Segoe UI" panose="020B0502040204020203" pitchFamily="34" charset="0"/>
              </a:rPr>
              <a:t>P</a:t>
            </a:r>
            <a:r>
              <a:rPr lang="en-US" sz="1800" b="1" dirty="0">
                <a:solidFill>
                  <a:schemeClr val="bg2"/>
                </a:solidFill>
                <a:effectLst/>
                <a:latin typeface="Segoe UI" panose="020B0502040204020203" pitchFamily="34" charset="0"/>
                <a:ea typeface="Segoe UI" panose="020B0502040204020203" pitchFamily="34" charset="0"/>
              </a:rPr>
              <a:t>eaceful_per_100K | Non_peaceful_per_100K | </a:t>
            </a:r>
            <a:r>
              <a:rPr lang="en-US" b="1" dirty="0" err="1">
                <a:solidFill>
                  <a:schemeClr val="bg2"/>
                </a:solidFill>
                <a:latin typeface="Segoe UI" panose="020B0502040204020203" pitchFamily="34" charset="0"/>
                <a:ea typeface="Segoe UI" panose="020B0502040204020203" pitchFamily="34" charset="0"/>
              </a:rPr>
              <a:t>E</a:t>
            </a:r>
            <a:r>
              <a:rPr lang="en-US" sz="1800" b="1" dirty="0" err="1">
                <a:solidFill>
                  <a:schemeClr val="bg2"/>
                </a:solidFill>
                <a:effectLst/>
                <a:latin typeface="Segoe UI" panose="020B0502040204020203" pitchFamily="34" charset="0"/>
                <a:ea typeface="Segoe UI" panose="020B0502040204020203" pitchFamily="34" charset="0"/>
              </a:rPr>
              <a:t>quip_qty</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W</a:t>
            </a:r>
            <a:r>
              <a:rPr lang="en-US" sz="1800" b="1" dirty="0" err="1">
                <a:solidFill>
                  <a:schemeClr val="bg2"/>
                </a:solidFill>
                <a:effectLst/>
                <a:latin typeface="Segoe UI" panose="020B0502040204020203" pitchFamily="34" charset="0"/>
                <a:ea typeface="Segoe UI" panose="020B0502040204020203" pitchFamily="34" charset="0"/>
              </a:rPr>
              <a:t>eapon_qty</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E</a:t>
            </a:r>
            <a:r>
              <a:rPr lang="en-US" sz="1800" b="1" dirty="0" err="1">
                <a:solidFill>
                  <a:schemeClr val="bg2"/>
                </a:solidFill>
                <a:effectLst/>
                <a:latin typeface="Segoe UI" panose="020B0502040204020203" pitchFamily="34" charset="0"/>
                <a:ea typeface="Segoe UI" panose="020B0502040204020203" pitchFamily="34" charset="0"/>
              </a:rPr>
              <a:t>quip_cost</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W</a:t>
            </a:r>
            <a:r>
              <a:rPr lang="en-US" sz="1800" b="1" dirty="0" err="1">
                <a:solidFill>
                  <a:schemeClr val="bg2"/>
                </a:solidFill>
                <a:effectLst/>
                <a:latin typeface="Segoe UI" panose="020B0502040204020203" pitchFamily="34" charset="0"/>
                <a:ea typeface="Segoe UI" panose="020B0502040204020203" pitchFamily="34" charset="0"/>
              </a:rPr>
              <a:t>eapon_cost</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C</a:t>
            </a:r>
            <a:r>
              <a:rPr lang="en-US" sz="1800" b="1" dirty="0" err="1">
                <a:solidFill>
                  <a:schemeClr val="bg2"/>
                </a:solidFill>
                <a:effectLst/>
                <a:latin typeface="Segoe UI" panose="020B0502040204020203" pitchFamily="34" charset="0"/>
                <a:ea typeface="Segoe UI" panose="020B0502040204020203" pitchFamily="34" charset="0"/>
              </a:rPr>
              <a:t>ost_per_equip</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C</a:t>
            </a:r>
            <a:r>
              <a:rPr lang="en-US" sz="1800" b="1" dirty="0" err="1">
                <a:solidFill>
                  <a:schemeClr val="bg2"/>
                </a:solidFill>
                <a:effectLst/>
                <a:latin typeface="Segoe UI" panose="020B0502040204020203" pitchFamily="34" charset="0"/>
                <a:ea typeface="Segoe UI" panose="020B0502040204020203" pitchFamily="34" charset="0"/>
              </a:rPr>
              <a:t>ost_per_weapon</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E</a:t>
            </a:r>
            <a:r>
              <a:rPr lang="en-US" sz="1800" b="1" dirty="0" err="1">
                <a:solidFill>
                  <a:schemeClr val="bg2"/>
                </a:solidFill>
                <a:effectLst/>
                <a:latin typeface="Segoe UI" panose="020B0502040204020203" pitchFamily="34" charset="0"/>
                <a:ea typeface="Segoe UI" panose="020B0502040204020203" pitchFamily="34" charset="0"/>
              </a:rPr>
              <a:t>quip_cost_per_cap</a:t>
            </a:r>
            <a:r>
              <a:rPr lang="en-US" b="1" dirty="0">
                <a:solidFill>
                  <a:schemeClr val="bg2"/>
                </a:solidFill>
                <a:latin typeface="Segoe UI" panose="020B0502040204020203" pitchFamily="34" charset="0"/>
                <a:ea typeface="Segoe UI" panose="020B0502040204020203" pitchFamily="34" charset="0"/>
              </a:rPr>
              <a:t> |</a:t>
            </a:r>
            <a:r>
              <a:rPr lang="en-US" sz="1800" b="1" dirty="0">
                <a:solidFill>
                  <a:schemeClr val="bg2"/>
                </a:solidFill>
                <a:effectLst/>
                <a:latin typeface="Segoe UI" panose="020B0502040204020203" pitchFamily="34" charset="0"/>
                <a:ea typeface="Segoe UI" panose="020B0502040204020203" pitchFamily="34" charset="0"/>
              </a:rPr>
              <a:t> </a:t>
            </a:r>
            <a:r>
              <a:rPr lang="en-US" b="1" dirty="0" err="1">
                <a:solidFill>
                  <a:schemeClr val="bg2"/>
                </a:solidFill>
                <a:latin typeface="Segoe UI" panose="020B0502040204020203" pitchFamily="34" charset="0"/>
                <a:ea typeface="Segoe UI" panose="020B0502040204020203" pitchFamily="34" charset="0"/>
              </a:rPr>
              <a:t>W</a:t>
            </a:r>
            <a:r>
              <a:rPr lang="en-US" sz="1800" b="1" dirty="0" err="1">
                <a:solidFill>
                  <a:schemeClr val="bg2"/>
                </a:solidFill>
                <a:effectLst/>
                <a:latin typeface="Segoe UI" panose="020B0502040204020203" pitchFamily="34" charset="0"/>
                <a:ea typeface="Segoe UI" panose="020B0502040204020203" pitchFamily="34" charset="0"/>
              </a:rPr>
              <a:t>eapon_cost_per_cap</a:t>
            </a:r>
            <a:endParaRPr lang="en-US" sz="1800" b="1" dirty="0">
              <a:solidFill>
                <a:schemeClr val="bg2"/>
              </a:solidFill>
              <a:effectLst/>
              <a:latin typeface="Segoe UI" panose="020B0502040204020203" pitchFamily="34" charset="0"/>
              <a:ea typeface="Segoe UI" panose="020B0502040204020203" pitchFamily="34" charset="0"/>
            </a:endParaRPr>
          </a:p>
          <a:p>
            <a:pPr algn="ctr"/>
            <a:endParaRPr lang="en-US" dirty="0"/>
          </a:p>
        </p:txBody>
      </p:sp>
      <p:sp>
        <p:nvSpPr>
          <p:cNvPr id="20" name="Rectangle: Rounded Corners 19">
            <a:extLst>
              <a:ext uri="{FF2B5EF4-FFF2-40B4-BE49-F238E27FC236}">
                <a16:creationId xmlns:a16="http://schemas.microsoft.com/office/drawing/2014/main" id="{457C6F7A-483D-40E4-A218-EBC29B2211DD}"/>
              </a:ext>
            </a:extLst>
          </p:cNvPr>
          <p:cNvSpPr/>
          <p:nvPr/>
        </p:nvSpPr>
        <p:spPr>
          <a:xfrm>
            <a:off x="0" y="1679129"/>
            <a:ext cx="12191999" cy="5059023"/>
          </a:xfrm>
          <a:prstGeom prst="roundRect">
            <a:avLst/>
          </a:prstGeom>
          <a:solidFill>
            <a:schemeClr val="accent3">
              <a:lumMod val="50000"/>
            </a:schemeClr>
          </a:solidFill>
          <a:effectLst>
            <a:innerShdw blurRad="114300">
              <a:prstClr val="black"/>
            </a:innerShdw>
          </a:effectLst>
        </p:spPr>
        <p:style>
          <a:lnRef idx="0">
            <a:schemeClr val="accent5"/>
          </a:lnRef>
          <a:fillRef idx="3">
            <a:schemeClr val="accent5"/>
          </a:fillRef>
          <a:effectRef idx="3">
            <a:schemeClr val="accent5"/>
          </a:effectRef>
          <a:fontRef idx="minor">
            <a:schemeClr val="lt1"/>
          </a:fontRef>
        </p:style>
        <p:txBody>
          <a:bodyPr numCol="2" rtlCol="0" anchor="ctr"/>
          <a:lstStyle/>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WITH d1 AS </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(SELECT state, SUM(</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total_pop</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AS population </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FROM demographic d JOIN county c ON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d.county_id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GROUP BY state),</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p1 AS </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(SELECT state, COUNT(*) AS peaceful </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FROM protest p JOIN county c ON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WHERE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sub_event_type</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="Peaceful protest" GROUP BY state),</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p2 AS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(SELECT state, COUNT(*)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non_peaceful</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FROM protest p JOIN county c ON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WHERE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event_type</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&lt;&gt;"Strategic Developments" AND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sub_event_type</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&lt;&gt;"Peaceful protest" GROUP BY 		state),</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e1 AS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(SELECT state, SUM(quantity)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equip_qty</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SUM(</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total_cost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FROM equipment e JOIN county c ON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WHERE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item_type</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&lt;&gt;"WEAPON" GROUP BY state),</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e2 AS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(SELECT state, SUM(quantity)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weapon_qty</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SUM(</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total_cost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FROM equipment e JOIN county c ON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c.county_id</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latin typeface="Times New Roman" panose="02020603050405020304" pitchFamily="18" charset="0"/>
                <a:ea typeface="Segoe UI" panose="020B0502040204020203" pitchFamily="34" charset="0"/>
                <a:cs typeface="Times New Roman" panose="02020603050405020304" pitchFamily="18" charset="0"/>
              </a:rPr>
              <a:t>	</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WHERE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item_type</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 GROUP BY state)</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SELECT d1.state, population, peaceful,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non_peaceful</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ROUND((peaceful/population*100000),2) AS 	peaceful_per_100K, 	ROUND(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non_peaceful</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/population*100000),2) AS 	non_peaceful_per_100K,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equip_qty</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weapon_qty</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ROUND((</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equip_qty</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),2)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cost_per_equip</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ROUND((</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weapon_qty</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),2)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cost_per_weapon</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ROUND((</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/population),2)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equip_cost_per_cap</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ROUND((</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weapon_cost</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/population),2) AS 	</a:t>
            </a:r>
            <a:r>
              <a:rPr lang="en-US" sz="1400" dirty="0" err="1">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weapon_cost_per_cap</a:t>
            </a: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 </a:t>
            </a:r>
          </a:p>
          <a:p>
            <a:pPr marL="0" marR="0" indent="0">
              <a:lnSpc>
                <a:spcPct val="103000"/>
              </a:lnSpc>
              <a:spcBef>
                <a:spcPts val="0"/>
              </a:spcBef>
              <a:spcAft>
                <a:spcPts val="165"/>
              </a:spcAft>
            </a:pPr>
            <a:r>
              <a:rPr lang="en-US" sz="1400" dirty="0">
                <a:solidFill>
                  <a:schemeClr val="bg2"/>
                </a:solidFill>
                <a:effectLst/>
                <a:latin typeface="Times New Roman" panose="02020603050405020304" pitchFamily="18" charset="0"/>
                <a:ea typeface="Segoe UI" panose="020B0502040204020203" pitchFamily="34" charset="0"/>
                <a:cs typeface="Times New Roman" panose="02020603050405020304" pitchFamily="18" charset="0"/>
              </a:rPr>
              <a:t>FROM d1 LEFT OUTER JOIN p1 on d1.state=p1.state LEFT OUTER JOIN p2 	on d1.state=p2.state LEFT OUTER JOIN e1 ON 	d1.state=e1.state LEFT OUTER JOIN e2 ON d1.state=e2.state;</a:t>
            </a:r>
          </a:p>
          <a:p>
            <a:pPr algn="ctr"/>
            <a:endParaRPr lang="en-US" sz="1400" dirty="0"/>
          </a:p>
        </p:txBody>
      </p:sp>
    </p:spTree>
    <p:extLst>
      <p:ext uri="{BB962C8B-B14F-4D97-AF65-F5344CB8AC3E}">
        <p14:creationId xmlns:p14="http://schemas.microsoft.com/office/powerpoint/2010/main" val="378386684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212</TotalTime>
  <Words>1011</Words>
  <Application>Microsoft Office PowerPoint</Application>
  <PresentationFormat>Widescreen</PresentationFormat>
  <Paragraphs>105</Paragraphs>
  <Slides>12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Century Gothic</vt:lpstr>
      <vt:lpstr>Segoe UI</vt:lpstr>
      <vt:lpstr>Segoe UI Black</vt:lpstr>
      <vt:lpstr>Segoe UI Light</vt:lpstr>
      <vt:lpstr>Segoe UI Semibold</vt:lpstr>
      <vt:lpstr>Times New Roman</vt:lpstr>
      <vt:lpstr>Office Theme</vt:lpstr>
      <vt:lpstr>1033 &amp; 2020 CIS-550: Fall, 2020 Group Presentation</vt:lpstr>
      <vt:lpstr>Project analysis slide 8</vt:lpstr>
      <vt:lpstr>PowerPoint Presentation</vt:lpstr>
      <vt:lpstr>Project analysis slide 3</vt:lpstr>
      <vt:lpstr>PowerPoint Presentation</vt:lpstr>
      <vt:lpstr>Project analysis slide 10</vt:lpstr>
      <vt:lpstr>Project analysis slide 4</vt:lpstr>
      <vt:lpstr>Project analysis slide 10</vt:lpstr>
      <vt:lpstr>Project analysis slide 11</vt:lpstr>
      <vt:lpstr>Project analysis slide 11</vt:lpstr>
      <vt:lpstr>Project analysis slide 11</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1033 &amp; 2020 CIS-550: Fall, 2020 Group Presentation</dc:title>
  <dc:creator>Ballard, Robert Douglass Beaumont</dc:creator>
  <cp:lastModifiedBy>Puneet Uppal</cp:lastModifiedBy>
  <cp:revision>26</cp:revision>
  <dcterms:created xsi:type="dcterms:W3CDTF">2020-12-18T21:23:52Z</dcterms:created>
  <dcterms:modified xsi:type="dcterms:W3CDTF">2020-12-19T16:33:35Z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